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73" r:id="rId1"/>
    <p:sldMasterId id="2147484303" r:id="rId2"/>
  </p:sldMasterIdLst>
  <p:notesMasterIdLst>
    <p:notesMasterId r:id="rId25"/>
  </p:notesMasterIdLst>
  <p:handoutMasterIdLst>
    <p:handoutMasterId r:id="rId26"/>
  </p:handoutMasterIdLst>
  <p:sldIdLst>
    <p:sldId id="725" r:id="rId3"/>
    <p:sldId id="802" r:id="rId4"/>
    <p:sldId id="861" r:id="rId5"/>
    <p:sldId id="860" r:id="rId6"/>
    <p:sldId id="724" r:id="rId7"/>
    <p:sldId id="866" r:id="rId8"/>
    <p:sldId id="867" r:id="rId9"/>
    <p:sldId id="863" r:id="rId10"/>
    <p:sldId id="862" r:id="rId11"/>
    <p:sldId id="840" r:id="rId12"/>
    <p:sldId id="849" r:id="rId13"/>
    <p:sldId id="864" r:id="rId14"/>
    <p:sldId id="868" r:id="rId15"/>
    <p:sldId id="870" r:id="rId16"/>
    <p:sldId id="854" r:id="rId17"/>
    <p:sldId id="855" r:id="rId18"/>
    <p:sldId id="856" r:id="rId19"/>
    <p:sldId id="857" r:id="rId20"/>
    <p:sldId id="858" r:id="rId21"/>
    <p:sldId id="859" r:id="rId22"/>
    <p:sldId id="871" r:id="rId23"/>
    <p:sldId id="872" r:id="rId24"/>
  </p:sldIdLst>
  <p:sldSz cx="9144000" cy="6858000" type="screen4x3"/>
  <p:notesSz cx="6870700" cy="965358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</p:showPr>
  <p:clrMru>
    <a:srgbClr val="0000FF"/>
    <a:srgbClr val="FF0000"/>
    <a:srgbClr val="3399FF"/>
    <a:srgbClr val="F8F200"/>
    <a:srgbClr val="800000"/>
    <a:srgbClr val="006600"/>
    <a:srgbClr val="BFACC6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41" autoAdjust="0"/>
    <p:restoredTop sz="98592" autoAdjust="0"/>
  </p:normalViewPr>
  <p:slideViewPr>
    <p:cSldViewPr>
      <p:cViewPr>
        <p:scale>
          <a:sx n="75" d="100"/>
          <a:sy n="75" d="100"/>
        </p:scale>
        <p:origin x="-1272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602"/>
    </p:cViewPr>
  </p:sorterViewPr>
  <p:notesViewPr>
    <p:cSldViewPr>
      <p:cViewPr varScale="1">
        <p:scale>
          <a:sx n="37" d="100"/>
          <a:sy n="37" d="100"/>
        </p:scale>
        <p:origin x="-1642" y="-62"/>
      </p:cViewPr>
      <p:guideLst>
        <p:guide orient="horz" pos="3041"/>
        <p:guide pos="216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338" y="30163"/>
            <a:ext cx="293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 eaLnBrk="0" hangingPunct="0">
              <a:defRPr sz="1000" b="0" i="1">
                <a:solidFill>
                  <a:srgbClr val="F2FC59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30163"/>
            <a:ext cx="293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000" b="0" i="1">
                <a:solidFill>
                  <a:srgbClr val="F2FC59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58863" y="760413"/>
            <a:ext cx="4752975" cy="35639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4238" y="4597400"/>
            <a:ext cx="5102225" cy="434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3338" y="9166225"/>
            <a:ext cx="293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 eaLnBrk="0" hangingPunct="0">
              <a:defRPr sz="1000" b="0" i="1">
                <a:solidFill>
                  <a:srgbClr val="F2FC59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9166225"/>
            <a:ext cx="293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000" b="0" i="1">
                <a:solidFill>
                  <a:srgbClr val="F2FC59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98C50C7-2D31-4D1A-AA07-3B48294C041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CB194F-EBCC-4123-BC2B-AA42A1EDED13}" type="slidenum">
              <a:rPr lang="pt-BR" smtClean="0">
                <a:cs typeface="Arial" charset="0"/>
              </a:rPr>
              <a:pPr/>
              <a:t>5</a:t>
            </a:fld>
            <a:endParaRPr lang="pt-BR" smtClean="0">
              <a:cs typeface="Arial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A0FA4-EDA5-4C87-B407-D75A895B03E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7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F5E58-2B68-417D-B84F-44E4A72D8FC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8C0F8-49B0-42B8-B91C-C17818DF20D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26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F7EDD-C9ED-4EAB-A4EE-DECC6CC04A2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7" grpId="0" build="p" autoUpdateAnimBg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A6FE7-8807-4EC5-AC9E-09CB2519B84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com Único Canto Aparado e Arredondado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riângulo retângulo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487A1-5428-4A07-A631-8C507D47CE7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" grpId="0" build="p" autoUpdateAnimBg="0"/>
      <p:bldP spid="3" grpId="0" build="p" autoUpdateAnimBg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5DC2F-67E2-40E4-8063-4CAB14D4AA0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2B06F-99AE-40EA-82BE-94469BFDC6F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6128F-7DA9-43D4-B007-28A397E45E7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47138-8B9C-4626-8182-3C19CDDA419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1E7D6-A474-4D9A-A30F-5306B1A8B0A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43D7A-4CA0-4C4A-83C1-D7AD4B8CEB0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CF71A-C061-4D20-BC53-8E9CC695800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com Único Canto Aparado e Arredondado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riângulo retângulo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51EBC-ADB0-4496-92BB-E1CDD93483F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" grpId="0" build="p" autoUpdateAnimBg="0"/>
      <p:bldP spid="3" grpId="0" build="p" autoUpdateAnimBg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09C2171A-0840-45BC-9DA2-34B08C106D6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grpSp>
        <p:nvGrpSpPr>
          <p:cNvPr id="1033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299" r:id="rId2"/>
    <p:sldLayoutId id="2147484301" r:id="rId3"/>
    <p:sldLayoutId id="2147484298" r:id="rId4"/>
    <p:sldLayoutId id="2147484297" r:id="rId5"/>
    <p:sldLayoutId id="2147484296" r:id="rId6"/>
    <p:sldLayoutId id="2147484295" r:id="rId7"/>
    <p:sldLayoutId id="2147484294" r:id="rId8"/>
    <p:sldLayoutId id="2147484302" r:id="rId9"/>
    <p:sldLayoutId id="2147484293" r:id="rId10"/>
    <p:sldLayoutId id="214748429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2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138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9" name="Espaço Reservado para Data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" name="Espaço Reservado para Rodapé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1" name="Espaço Reservado para Número de Slide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911AFCE5-D12A-4C14-BC65-B6B49276462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4" r:id="rId1"/>
    <p:sldLayoutId id="2147484305" r:id="rId2"/>
    <p:sldLayoutId id="2147484306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613"/>
            <a:ext cx="8229600" cy="1368425"/>
          </a:xfrm>
        </p:spPr>
        <p:txBody>
          <a:bodyPr/>
          <a:lstStyle/>
          <a:p>
            <a:pPr algn="ctr" eaLnBrk="1" hangingPunct="1"/>
            <a:r>
              <a:rPr lang="pt-BR" sz="4000" b="1" dirty="0" smtClean="0">
                <a:solidFill>
                  <a:srgbClr val="800000"/>
                </a:solidFill>
              </a:rPr>
              <a:t/>
            </a:r>
            <a:br>
              <a:rPr lang="pt-BR" sz="4000" b="1" dirty="0" smtClean="0">
                <a:solidFill>
                  <a:srgbClr val="800000"/>
                </a:solidFill>
              </a:rPr>
            </a:br>
            <a:r>
              <a:rPr lang="pt-BR" sz="4000" b="1" dirty="0" smtClean="0">
                <a:solidFill>
                  <a:srgbClr val="800000"/>
                </a:solidFill>
              </a:rPr>
              <a:t>47º Congresso Nacional ABIPEM</a:t>
            </a:r>
            <a:br>
              <a:rPr lang="pt-BR" sz="4000" b="1" dirty="0" smtClean="0">
                <a:solidFill>
                  <a:srgbClr val="800000"/>
                </a:solidFill>
              </a:rPr>
            </a:br>
            <a:endParaRPr lang="pt-BR" sz="4000" b="1" dirty="0" smtClean="0">
              <a:solidFill>
                <a:srgbClr val="800000"/>
              </a:solidFill>
            </a:endParaRPr>
          </a:p>
        </p:txBody>
      </p:sp>
      <p:sp>
        <p:nvSpPr>
          <p:cNvPr id="468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2420938"/>
            <a:ext cx="9144000" cy="2160587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pt-BR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pt-BR" sz="4000" b="1" dirty="0" smtClean="0">
                <a:solidFill>
                  <a:srgbClr val="FF0000"/>
                </a:solidFill>
                <a:latin typeface="+mj-lt"/>
              </a:rPr>
              <a:t>MANDADO DE INJUNÇÃO: APOSENTADORIAS ESPECIAIS E PORTADORES DE DEFICIÊNCIAS</a:t>
            </a:r>
            <a:endParaRPr lang="pt-BR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Arial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6518EA-4F22-4E6A-916E-33D3304F9580}" type="slidenum">
              <a:rPr lang="pt-BR"/>
              <a:pPr>
                <a:defRPr/>
              </a:pPr>
              <a:t>1</a:t>
            </a:fld>
            <a:endParaRPr lang="pt-BR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827088" y="4724400"/>
            <a:ext cx="7632700" cy="1296988"/>
          </a:xfrm>
          <a:prstGeom prst="rect">
            <a:avLst/>
          </a:prstGeom>
          <a:solidFill>
            <a:srgbClr val="FFFFFF"/>
          </a:solidFill>
          <a:ln w="508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pt-BR" sz="3200" dirty="0" smtClean="0">
                <a:latin typeface="Arial" charset="0"/>
              </a:rPr>
              <a:t>Juiz Federal </a:t>
            </a:r>
            <a:r>
              <a:rPr lang="pt-BR" sz="3200" dirty="0">
                <a:latin typeface="Arial" charset="0"/>
              </a:rPr>
              <a:t>João Batista </a:t>
            </a:r>
            <a:r>
              <a:rPr lang="pt-BR" sz="3200" dirty="0" smtClean="0">
                <a:latin typeface="Arial" charset="0"/>
              </a:rPr>
              <a:t>Lazzari</a:t>
            </a:r>
          </a:p>
          <a:p>
            <a:pPr algn="ctr"/>
            <a:r>
              <a:rPr lang="pt-BR" sz="3200" dirty="0" smtClean="0">
                <a:latin typeface="Arial" charset="0"/>
              </a:rPr>
              <a:t>Julho, 2013</a:t>
            </a:r>
            <a:endParaRPr lang="pt-BR" sz="3200" dirty="0">
              <a:latin typeface="Arial" charset="0"/>
            </a:endParaRPr>
          </a:p>
          <a:p>
            <a:pPr algn="ctr"/>
            <a:endParaRPr lang="pt-BR" sz="2400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595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endParaRPr lang="pt-BR" sz="3400" dirty="0" smtClean="0">
              <a:solidFill>
                <a:srgbClr val="0000CC"/>
              </a:solidFill>
            </a:endParaRPr>
          </a:p>
          <a:p>
            <a:pPr marL="457200" indent="-457200" algn="ctr">
              <a:lnSpc>
                <a:spcPct val="120000"/>
              </a:lnSpc>
              <a:tabLst>
                <a:tab pos="290513" algn="l"/>
              </a:tabLst>
            </a:pPr>
            <a:r>
              <a:rPr lang="pt-BR" sz="2200" dirty="0" smtClean="0">
                <a:latin typeface="Verdana" pitchFamily="34" charset="0"/>
              </a:rPr>
              <a:t>	</a:t>
            </a:r>
            <a:r>
              <a:rPr lang="pt-BR" sz="2600" dirty="0" smtClean="0">
                <a:latin typeface="Verdana" pitchFamily="34" charset="0"/>
              </a:rPr>
              <a:t>	</a:t>
            </a:r>
            <a:r>
              <a:rPr lang="pt-BR" sz="3000" dirty="0" smtClean="0">
                <a:latin typeface="Verdana" pitchFamily="34" charset="0"/>
              </a:rPr>
              <a:t>STF: Proposta de Súmula Vinculante </a:t>
            </a:r>
          </a:p>
          <a:p>
            <a:pPr marL="457200" indent="-457200" algn="ctr">
              <a:lnSpc>
                <a:spcPct val="120000"/>
              </a:lnSpc>
              <a:tabLst>
                <a:tab pos="290513" algn="l"/>
              </a:tabLst>
            </a:pPr>
            <a:r>
              <a:rPr lang="pt-BR" sz="3000" dirty="0" smtClean="0">
                <a:latin typeface="Verdana" pitchFamily="34" charset="0"/>
              </a:rPr>
              <a:t>(PSV 45 - pendente de votação):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400" dirty="0" smtClean="0">
                <a:latin typeface="Verdana" pitchFamily="34" charset="0"/>
              </a:rPr>
              <a:t> 		</a:t>
            </a:r>
            <a:r>
              <a:rPr lang="pt-BR" sz="2400" dirty="0" smtClean="0">
                <a:solidFill>
                  <a:srgbClr val="0000FF"/>
                </a:solidFill>
                <a:latin typeface="Verdana" pitchFamily="34" charset="0"/>
              </a:rPr>
              <a:t>“</a:t>
            </a:r>
            <a:r>
              <a:rPr lang="pt-BR" sz="2800" dirty="0" smtClean="0">
                <a:solidFill>
                  <a:srgbClr val="0000FF"/>
                </a:solidFill>
                <a:latin typeface="Verdana" pitchFamily="34" charset="0"/>
              </a:rPr>
              <a:t>Enquanto inexistente a disciplina específica sobre aposentadoria especial do servidor público, nos termos do artigo 40, § 4º da Constituição Federal, com a redação da Emenda Constitucional n. 47/2005, impõe-se a adoção daquela própria aos trabalhadores em geral (artigo 57, § 1º da Lei n. 8.213/91)”.</a:t>
            </a: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5361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3600" dirty="0" smtClean="0"/>
              <a:t>CONVERSÃO DO TEMPO ESPECIAL</a:t>
            </a:r>
            <a:endParaRPr lang="pt-BR" sz="3600" dirty="0" smtClean="0">
              <a:solidFill>
                <a:srgbClr val="0000CC"/>
              </a:solidFill>
            </a:endParaRP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200" dirty="0" smtClean="0">
                <a:latin typeface="Verdana" pitchFamily="34" charset="0"/>
              </a:rPr>
              <a:t>		</a:t>
            </a:r>
            <a:r>
              <a:rPr lang="pt-BR" sz="2600" dirty="0" smtClean="0">
                <a:latin typeface="Verdana" pitchFamily="34" charset="0"/>
              </a:rPr>
              <a:t>STF:</a:t>
            </a:r>
            <a:r>
              <a:rPr lang="pt-BR" sz="2400" dirty="0" smtClean="0">
                <a:latin typeface="Verdana" pitchFamily="34" charset="0"/>
              </a:rPr>
              <a:t> </a:t>
            </a:r>
            <a:r>
              <a:rPr lang="pt-BR" sz="2800" dirty="0" smtClean="0"/>
              <a:t>Contagem diferenciada de tempo de serviço prestado em condições especiais 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800" dirty="0" smtClean="0"/>
              <a:t>		</a:t>
            </a:r>
            <a:r>
              <a:rPr lang="pt-BR" sz="2800" dirty="0" smtClean="0">
                <a:solidFill>
                  <a:srgbClr val="0070C0"/>
                </a:solidFill>
              </a:rPr>
              <a:t>Não se reconhece o direito de conversão do tempo especial em comum previsto no art. 57, § 5º da Lei n. 8.213/91 em favor dos servidores públicos (RPPS).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800" dirty="0" smtClean="0"/>
              <a:t>	 (MI 2140 </a:t>
            </a:r>
            <a:r>
              <a:rPr lang="pt-BR" sz="2800" dirty="0" err="1" smtClean="0"/>
              <a:t>AgR</a:t>
            </a:r>
            <a:r>
              <a:rPr lang="pt-BR" sz="2800" dirty="0" smtClean="0"/>
              <a:t>/DF. Rel. p/ o acórdão Min. Luiz </a:t>
            </a:r>
            <a:r>
              <a:rPr lang="pt-BR" sz="2800" dirty="0" err="1" smtClean="0"/>
              <a:t>Fux</a:t>
            </a:r>
            <a:r>
              <a:rPr lang="pt-BR" sz="2800" dirty="0" smtClean="0"/>
              <a:t>, 6.3.2013) 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669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3600" dirty="0" smtClean="0"/>
              <a:t>CONVERSÃO DO TEMPO ESPECIAL</a:t>
            </a:r>
            <a:endParaRPr lang="pt-BR" sz="3600" dirty="0" smtClean="0">
              <a:solidFill>
                <a:srgbClr val="0000CC"/>
              </a:solidFill>
            </a:endParaRP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200" dirty="0" smtClean="0">
                <a:latin typeface="Verdana" pitchFamily="34" charset="0"/>
              </a:rPr>
              <a:t>		</a:t>
            </a:r>
            <a:r>
              <a:rPr lang="pt-BR" sz="2800" dirty="0" smtClean="0"/>
              <a:t> “</a:t>
            </a:r>
            <a:r>
              <a:rPr lang="pt-BR" sz="3000" dirty="0" smtClean="0">
                <a:solidFill>
                  <a:srgbClr val="0000FF"/>
                </a:solidFill>
              </a:rPr>
              <a:t>A conversão de períodos especiais em comuns, para fins de contagem diferenciada e averbação nos assentamentos funcionais de servidor público, não constitui pretensão passível de tutela por mandado de injunção, à míngua de dever constitucional de legislar sobre a matéria</a:t>
            </a:r>
            <a:r>
              <a:rPr lang="pt-BR" sz="3000" dirty="0" smtClean="0"/>
              <a:t>. </a:t>
            </a:r>
            <a:r>
              <a:rPr lang="pt-BR" sz="2800" dirty="0" smtClean="0"/>
              <a:t>Agravo Regimental conhecido e não provido. (MI 1481 </a:t>
            </a:r>
            <a:r>
              <a:rPr lang="pt-BR" sz="2800" dirty="0" err="1" smtClean="0"/>
              <a:t>AgR</a:t>
            </a:r>
            <a:r>
              <a:rPr lang="pt-BR" sz="2800" dirty="0" smtClean="0"/>
              <a:t> / DF. Tribunal Pleno. DJe 24-06-2013)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654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3600" dirty="0" smtClean="0"/>
              <a:t>CONVERSÃO DO TEMPO ESPECIAL</a:t>
            </a:r>
            <a:endParaRPr lang="pt-BR" sz="3600" dirty="0" smtClean="0">
              <a:solidFill>
                <a:srgbClr val="0000CC"/>
              </a:solidFill>
            </a:endParaRP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200" dirty="0" smtClean="0">
                <a:latin typeface="Verdana" pitchFamily="34" charset="0"/>
              </a:rPr>
              <a:t>		</a:t>
            </a:r>
            <a:r>
              <a:rPr lang="pt-BR" sz="2400" dirty="0" smtClean="0">
                <a:solidFill>
                  <a:srgbClr val="0000FF"/>
                </a:solidFill>
                <a:latin typeface="Verdana" pitchFamily="34" charset="0"/>
              </a:rPr>
              <a:t> “Segundo a jurisprudência firmada no STF, não se admite a conversão de períodos especiais em comuns, mas apenas a concessão da aposentadoria especial mediante a prova do exercício de atividades exercidas em condições nocivas. </a:t>
            </a:r>
            <a:r>
              <a:rPr lang="pt-BR" sz="2400" dirty="0" smtClean="0">
                <a:solidFill>
                  <a:srgbClr val="C00000"/>
                </a:solidFill>
                <a:latin typeface="Verdana" pitchFamily="34" charset="0"/>
              </a:rPr>
              <a:t>Apesar de ser permitida no RGPS, no serviço público é expressamente vedada a contagem de tempo ficto, com fundamento no art. 40, § 10, da Constituição (‘A lei não poderá estabelecer qualquer forma de contagem de tempo de contribuição fictício’).”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400" dirty="0" smtClean="0">
                <a:solidFill>
                  <a:srgbClr val="0000FF"/>
                </a:solidFill>
                <a:latin typeface="Verdana" pitchFamily="34" charset="0"/>
              </a:rPr>
              <a:t>		</a:t>
            </a:r>
            <a:r>
              <a:rPr lang="pt-BR" sz="2400" dirty="0" smtClean="0">
                <a:latin typeface="Verdana" pitchFamily="34" charset="0"/>
              </a:rPr>
              <a:t>(STF. MI 1.508 </a:t>
            </a:r>
            <a:r>
              <a:rPr lang="pt-BR" sz="2400" dirty="0" err="1" smtClean="0">
                <a:latin typeface="Verdana" pitchFamily="34" charset="0"/>
              </a:rPr>
              <a:t>AgR-SEGUNDO</a:t>
            </a:r>
            <a:r>
              <a:rPr lang="pt-BR" sz="2400" dirty="0" smtClean="0">
                <a:latin typeface="Verdana" pitchFamily="34" charset="0"/>
              </a:rPr>
              <a:t>/DF)</a:t>
            </a:r>
            <a:endParaRPr lang="pt-BR" sz="2400" dirty="0" smtClean="0"/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504" y="404664"/>
            <a:ext cx="885698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2200" dirty="0" smtClean="0">
              <a:solidFill>
                <a:srgbClr val="0000FF"/>
              </a:solidFill>
            </a:endParaRPr>
          </a:p>
          <a:p>
            <a:pPr algn="ctr"/>
            <a:r>
              <a:rPr lang="pt-BR" sz="2600" b="1" dirty="0" smtClean="0">
                <a:solidFill>
                  <a:srgbClr val="C00000"/>
                </a:solidFill>
                <a:latin typeface="+mj-lt"/>
              </a:rPr>
              <a:t>INSTRUÇÃO NORMATIVA MPS/SPS Nº 1, DE 22 DE JULHO DE 2010 - DOU DE 27/07/2010</a:t>
            </a:r>
          </a:p>
          <a:p>
            <a:pPr algn="ctr"/>
            <a:endParaRPr lang="pt-BR" sz="2600" b="1" dirty="0" smtClean="0">
              <a:solidFill>
                <a:srgbClr val="0000FF"/>
              </a:solidFill>
              <a:latin typeface="+mj-lt"/>
            </a:endParaRPr>
          </a:p>
          <a:p>
            <a:pPr algn="just"/>
            <a:r>
              <a:rPr lang="pt-BR" sz="2600" b="1" i="1" dirty="0" smtClean="0">
                <a:solidFill>
                  <a:srgbClr val="0000FF"/>
                </a:solidFill>
                <a:latin typeface="+mj-lt"/>
              </a:rPr>
              <a:t>Estabelece instruções para o reconhecimento do tempo de serviço público exercido sob condições especiais que prejudiquem a saúde ou a integridade física pelos regimes próprios de previdência social para fins de concessão de aposentadoria especial aos servidores públicos amparados por Mandado de Injunção.</a:t>
            </a:r>
          </a:p>
          <a:p>
            <a:endParaRPr lang="pt-BR" sz="2600" dirty="0" smtClean="0">
              <a:latin typeface="+mj-lt"/>
            </a:endParaRPr>
          </a:p>
          <a:p>
            <a:pPr algn="just"/>
            <a:r>
              <a:rPr lang="pt-BR" sz="2600" b="1" dirty="0" smtClean="0">
                <a:latin typeface="+mj-lt"/>
              </a:rPr>
              <a:t>Art. 2º A caracterização e a comprovação do tempo de atividade sob condições especiais obedecerão ao disposto na legislação em vigor na época do exercício das atribuições do servidor público.</a:t>
            </a:r>
            <a:endParaRPr lang="pt-BR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2800" dirty="0" smtClean="0">
                <a:solidFill>
                  <a:srgbClr val="0000FF"/>
                </a:solidFill>
              </a:rPr>
              <a:t>LEI COMPLEMENTAR Nº 142, DE 8/5/2013</a:t>
            </a:r>
          </a:p>
          <a:p>
            <a:pPr marL="342900" indent="-342900" algn="ctr"/>
            <a:endParaRPr lang="pt-BR" sz="2800" dirty="0" smtClean="0"/>
          </a:p>
          <a:p>
            <a:pPr algn="just"/>
            <a:r>
              <a:rPr lang="pt-BR" sz="2800" dirty="0" smtClean="0"/>
              <a:t>Art. 2</a:t>
            </a:r>
            <a:r>
              <a:rPr lang="pt-BR" sz="2800" u="sng" baseline="30000" dirty="0" smtClean="0"/>
              <a:t>º</a:t>
            </a:r>
            <a:r>
              <a:rPr lang="pt-BR" sz="2800" dirty="0" smtClean="0"/>
              <a:t>... Considera-se pessoa com deficiência aquela que tem impedimentos de longo prazo de natureza física, mental, intelectual ou sensorial, os quais, em interação com diversas barreiras, podem obstruir sua participação plena e efetiva na sociedade em igualdade de condições com as demais pessoas.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760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2800" dirty="0" smtClean="0">
                <a:solidFill>
                  <a:srgbClr val="0000FF"/>
                </a:solidFill>
              </a:rPr>
              <a:t>LEI COMPLEMENTAR Nº 142, DE 8/5/2013</a:t>
            </a:r>
          </a:p>
          <a:p>
            <a:pPr marL="342900" indent="-342900" algn="ctr"/>
            <a:endParaRPr lang="pt-BR" sz="2800" dirty="0" smtClean="0"/>
          </a:p>
          <a:p>
            <a:pPr algn="just"/>
            <a:r>
              <a:rPr lang="pt-BR" sz="2800" dirty="0" smtClean="0"/>
              <a:t>Art. 3</a:t>
            </a:r>
            <a:r>
              <a:rPr lang="pt-BR" sz="2800" u="sng" baseline="30000" dirty="0" smtClean="0"/>
              <a:t>o</a:t>
            </a:r>
            <a:r>
              <a:rPr lang="pt-BR" sz="2800" dirty="0" smtClean="0"/>
              <a:t> É assegurada a concessão de aposentadoria pelo RGPS ao segurado com deficiência: </a:t>
            </a:r>
          </a:p>
          <a:p>
            <a:pPr algn="just"/>
            <a:r>
              <a:rPr lang="pt-BR" sz="2800" dirty="0" smtClean="0">
                <a:solidFill>
                  <a:srgbClr val="0000FF"/>
                </a:solidFill>
              </a:rPr>
              <a:t>I - aos 25 anos de tempo de contribuição, se homem, e 20 anos, se mulher, no caso de segurado com deficiência grave;</a:t>
            </a:r>
          </a:p>
          <a:p>
            <a:pPr algn="just"/>
            <a:r>
              <a:rPr lang="pt-BR" sz="2800" dirty="0" smtClean="0"/>
              <a:t>II - aos 29 anos de tempo de contribuição, se homem, e 24 anos, se mulher, no caso de segurado com deficiência moderada; </a:t>
            </a:r>
          </a:p>
          <a:p>
            <a:pPr algn="just"/>
            <a:r>
              <a:rPr lang="pt-BR" sz="2800" dirty="0" smtClean="0">
                <a:solidFill>
                  <a:srgbClr val="0000FF"/>
                </a:solidFill>
              </a:rPr>
              <a:t>III - aos 33 anos de tempo de contribuição, se homem, e 28 anos, se mulher, no caso de segurado com deficiência leve</a:t>
            </a:r>
            <a:r>
              <a:rPr lang="pt-BR" sz="2800" dirty="0" smtClean="0"/>
              <a:t>; ou </a:t>
            </a:r>
          </a:p>
          <a:p>
            <a:endParaRPr lang="pt-BR" sz="2800" b="0" dirty="0" smtClean="0"/>
          </a:p>
          <a:p>
            <a:r>
              <a:rPr lang="pt-BR" sz="2800" b="0" dirty="0" smtClean="0"/>
              <a:t> </a:t>
            </a:r>
          </a:p>
          <a:p>
            <a:pPr algn="just"/>
            <a:r>
              <a:rPr lang="pt-BR" sz="2800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2800" dirty="0" smtClean="0">
                <a:solidFill>
                  <a:srgbClr val="0000FF"/>
                </a:solidFill>
              </a:rPr>
              <a:t>LEI COMPLEMENTAR Nº 142, DE 8/5/2013</a:t>
            </a:r>
          </a:p>
          <a:p>
            <a:pPr marL="342900" indent="-342900" algn="ctr"/>
            <a:endParaRPr lang="pt-BR" sz="2800" dirty="0" smtClean="0"/>
          </a:p>
          <a:p>
            <a:pPr algn="just"/>
            <a:r>
              <a:rPr lang="pt-BR" sz="2800" dirty="0" smtClean="0"/>
              <a:t>IV - aos 60 anos de idade, se homem, e 55 anos de idade, se mulher, independentemente do grau de deficiência, desde que cumprido tempo mínimo de contribuição de 15 (quinze) anos e comprovada a existência de deficiência durante igual período.</a:t>
            </a:r>
          </a:p>
          <a:p>
            <a:pPr algn="just"/>
            <a:r>
              <a:rPr lang="pt-BR" sz="2800" dirty="0" smtClean="0"/>
              <a:t> </a:t>
            </a:r>
          </a:p>
          <a:p>
            <a:pPr algn="just"/>
            <a:r>
              <a:rPr lang="pt-BR" sz="2800" dirty="0" smtClean="0"/>
              <a:t>Parágrafo único.  </a:t>
            </a:r>
            <a:r>
              <a:rPr lang="pt-BR" sz="2800" dirty="0" smtClean="0">
                <a:solidFill>
                  <a:srgbClr val="0000FF"/>
                </a:solidFill>
              </a:rPr>
              <a:t>Regulamento do Poder Executivo definirá as deficiências grave, moderada e leve para os fins desta Lei Complementar</a:t>
            </a:r>
            <a:r>
              <a:rPr lang="pt-BR" sz="2800" dirty="0" smtClean="0"/>
              <a:t>. </a:t>
            </a:r>
          </a:p>
          <a:p>
            <a:pPr algn="just"/>
            <a:r>
              <a:rPr lang="pt-BR" sz="2800" dirty="0" smtClean="0"/>
              <a:t> </a:t>
            </a:r>
          </a:p>
          <a:p>
            <a:pPr algn="just"/>
            <a:r>
              <a:rPr lang="pt-BR" sz="2800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476672"/>
            <a:ext cx="8856663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2800" dirty="0" smtClean="0">
                <a:solidFill>
                  <a:srgbClr val="0000FF"/>
                </a:solidFill>
              </a:rPr>
              <a:t>LEI COMPLEMENTAR Nº 142, DE 8/5/2013</a:t>
            </a:r>
          </a:p>
          <a:p>
            <a:pPr marL="342900" indent="-342900" algn="ctr"/>
            <a:endParaRPr lang="pt-BR" sz="2800" dirty="0" smtClean="0"/>
          </a:p>
          <a:p>
            <a:pPr algn="just"/>
            <a:r>
              <a:rPr lang="pt-BR" sz="2600" dirty="0" smtClean="0"/>
              <a:t>Art. 5</a:t>
            </a:r>
            <a:r>
              <a:rPr lang="pt-BR" sz="2600" u="sng" baseline="30000" dirty="0" smtClean="0"/>
              <a:t>o</a:t>
            </a:r>
            <a:r>
              <a:rPr lang="pt-BR" sz="2600" dirty="0" smtClean="0"/>
              <a:t> O grau de deficiência será atestado por perícia própria do INSS.  </a:t>
            </a:r>
          </a:p>
          <a:p>
            <a:pPr algn="just"/>
            <a:r>
              <a:rPr lang="pt-BR" sz="2500" dirty="0" smtClean="0">
                <a:solidFill>
                  <a:srgbClr val="0000FF"/>
                </a:solidFill>
              </a:rPr>
              <a:t>Art. 6</a:t>
            </a:r>
            <a:r>
              <a:rPr lang="pt-BR" sz="2500" u="sng" baseline="30000" dirty="0" smtClean="0">
                <a:solidFill>
                  <a:srgbClr val="0000FF"/>
                </a:solidFill>
              </a:rPr>
              <a:t>o</a:t>
            </a:r>
            <a:r>
              <a:rPr lang="pt-BR" sz="2500" dirty="0" smtClean="0">
                <a:solidFill>
                  <a:srgbClr val="0000FF"/>
                </a:solidFill>
              </a:rPr>
              <a:t> A contagem de tempo de contribuição na condição de segurado com deficiência será objeto de comprovação, exclusivamente, na forma desta LC.</a:t>
            </a:r>
            <a:r>
              <a:rPr lang="pt-BR" sz="2600" dirty="0" smtClean="0">
                <a:solidFill>
                  <a:srgbClr val="0000FF"/>
                </a:solidFill>
              </a:rPr>
              <a:t> </a:t>
            </a:r>
          </a:p>
          <a:p>
            <a:pPr algn="just"/>
            <a:r>
              <a:rPr lang="pt-BR" sz="2300" dirty="0" smtClean="0"/>
              <a:t>§ 1</a:t>
            </a:r>
            <a:r>
              <a:rPr lang="pt-BR" sz="2300" u="sng" baseline="30000" dirty="0" smtClean="0"/>
              <a:t>o</a:t>
            </a:r>
            <a:r>
              <a:rPr lang="pt-BR" sz="2300" dirty="0" smtClean="0"/>
              <a:t> A existência de deficiência anterior à data da vigência desta LC deverá ser certificada, inclusive quanto ao seu grau, por ocasião da primeira avaliação, sendo obrigatória a fixação da data provável do início da deficiência. </a:t>
            </a:r>
          </a:p>
          <a:p>
            <a:pPr algn="just"/>
            <a:r>
              <a:rPr lang="pt-BR" sz="2300" dirty="0" smtClean="0"/>
              <a:t>§ 2</a:t>
            </a:r>
            <a:r>
              <a:rPr lang="pt-BR" sz="2300" u="sng" baseline="30000" dirty="0" smtClean="0"/>
              <a:t>o</a:t>
            </a:r>
            <a:r>
              <a:rPr lang="pt-BR" sz="2300" dirty="0" smtClean="0"/>
              <a:t> A comprovação de tempo de contribuição na condição de segurado com deficiência em período anterior à entrada em vigor desta LC não será admitida por meio de prova exclusivamente testemunhal.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476672"/>
            <a:ext cx="903605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2800" dirty="0" smtClean="0">
                <a:solidFill>
                  <a:srgbClr val="0000FF"/>
                </a:solidFill>
              </a:rPr>
              <a:t>LEI COMPLEMENTAR Nº 142, DE 8/5/2013</a:t>
            </a:r>
          </a:p>
          <a:p>
            <a:pPr algn="just"/>
            <a:r>
              <a:rPr lang="pt-BR" sz="2300" b="0" dirty="0" smtClean="0"/>
              <a:t>Art. 7</a:t>
            </a:r>
            <a:r>
              <a:rPr lang="pt-BR" sz="2300" b="0" u="sng" baseline="30000" dirty="0" smtClean="0"/>
              <a:t>o</a:t>
            </a:r>
            <a:r>
              <a:rPr lang="pt-BR" sz="2300" b="0" dirty="0" smtClean="0"/>
              <a:t> Se o segurado, após a filiação ao RGPS, tornar-se pessoa com deficiência, ou tiver seu grau de deficiência alterado, os parâmetros mencionados no art. 3</a:t>
            </a:r>
            <a:r>
              <a:rPr lang="pt-BR" sz="2300" b="0" u="sng" baseline="30000" dirty="0" smtClean="0"/>
              <a:t>o</a:t>
            </a:r>
            <a:r>
              <a:rPr lang="pt-BR" sz="2300" b="0" dirty="0" smtClean="0"/>
              <a:t> serão proporcionalmente ajustados, considerando-se o número de anos em que o segurado exerceu atividade laboral sem deficiência e com deficiência, observado o grau de deficiência correspondente, nos termos do regulamento a que se refere o parágrafo único do art. 3</a:t>
            </a:r>
            <a:r>
              <a:rPr lang="pt-BR" sz="2300" b="0" u="sng" baseline="30000" dirty="0" smtClean="0"/>
              <a:t>o</a:t>
            </a:r>
            <a:r>
              <a:rPr lang="pt-BR" sz="2300" b="0" dirty="0" smtClean="0"/>
              <a:t> desta LC.</a:t>
            </a:r>
          </a:p>
          <a:p>
            <a:pPr algn="just"/>
            <a:r>
              <a:rPr lang="pt-BR" sz="2200" dirty="0" smtClean="0">
                <a:solidFill>
                  <a:srgbClr val="0000FF"/>
                </a:solidFill>
              </a:rPr>
              <a:t>Art. 8</a:t>
            </a:r>
            <a:r>
              <a:rPr lang="pt-BR" sz="2200" u="sng" baseline="30000" dirty="0" smtClean="0">
                <a:solidFill>
                  <a:srgbClr val="0000FF"/>
                </a:solidFill>
              </a:rPr>
              <a:t>o</a:t>
            </a:r>
            <a:r>
              <a:rPr lang="pt-BR" sz="2200" dirty="0" smtClean="0">
                <a:solidFill>
                  <a:srgbClr val="0000FF"/>
                </a:solidFill>
              </a:rPr>
              <a:t> A renda mensal da aposentadoria devida ao segurado com deficiência será calculada aplicando-se sobre o salário de benefício, apurado em conformidade com o disposto no art. 29 da Lei n</a:t>
            </a:r>
            <a:r>
              <a:rPr lang="pt-BR" sz="2200" u="sng" baseline="30000" dirty="0" smtClean="0">
                <a:solidFill>
                  <a:srgbClr val="0000FF"/>
                </a:solidFill>
              </a:rPr>
              <a:t>o</a:t>
            </a:r>
            <a:r>
              <a:rPr lang="pt-BR" sz="2200" dirty="0" smtClean="0">
                <a:solidFill>
                  <a:srgbClr val="0000FF"/>
                </a:solidFill>
              </a:rPr>
              <a:t> 8.213, de 1991, os seguintes percentuais: </a:t>
            </a:r>
          </a:p>
          <a:p>
            <a:pPr algn="just"/>
            <a:r>
              <a:rPr lang="pt-BR" sz="2300" dirty="0" smtClean="0"/>
              <a:t>I - 100%, no caso da aposentadoria de que tratam os incisos I, II e III do art. 3</a:t>
            </a:r>
            <a:r>
              <a:rPr lang="pt-BR" sz="2300" u="sng" baseline="30000" dirty="0" smtClean="0"/>
              <a:t>o</a:t>
            </a:r>
            <a:r>
              <a:rPr lang="pt-BR" sz="2300" dirty="0" smtClean="0"/>
              <a:t>; ou </a:t>
            </a:r>
          </a:p>
          <a:p>
            <a:pPr algn="just"/>
            <a:r>
              <a:rPr lang="pt-BR" sz="2300" dirty="0" smtClean="0"/>
              <a:t>II - 70% mais 1% do salário de benefício por grupo de 12 contribuições mensais até o máximo de 30%, no caso de aposentadoria por idade.</a:t>
            </a:r>
            <a:r>
              <a:rPr lang="pt-BR" sz="2300" b="0" dirty="0" smtClean="0"/>
              <a:t> </a:t>
            </a:r>
          </a:p>
          <a:p>
            <a:pPr marL="342900" indent="-342900" algn="ctr"/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936625"/>
          </a:xfrm>
        </p:spPr>
        <p:txBody>
          <a:bodyPr/>
          <a:lstStyle/>
          <a:p>
            <a:pPr algn="ctr"/>
            <a:r>
              <a:rPr lang="pt-BR" sz="3400" b="1" dirty="0" smtClean="0"/>
              <a:t>Atividade Especial - RPPS</a:t>
            </a:r>
          </a:p>
        </p:txBody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>
          <a:xfrm>
            <a:off x="0" y="1484784"/>
            <a:ext cx="9144000" cy="5128319"/>
          </a:xfrm>
        </p:spPr>
        <p:txBody>
          <a:bodyPr/>
          <a:lstStyle/>
          <a:p>
            <a:pPr marL="396000" indent="-457200" algn="just">
              <a:spcBef>
                <a:spcPct val="30000"/>
              </a:spcBef>
              <a:buNone/>
              <a:tabLst>
                <a:tab pos="290513" algn="l"/>
              </a:tabLst>
            </a:pPr>
            <a:r>
              <a:rPr lang="pt-BR" b="1" dirty="0" smtClean="0">
                <a:solidFill>
                  <a:srgbClr val="0070C0"/>
                </a:solidFill>
              </a:rPr>
              <a:t>		</a:t>
            </a:r>
            <a:r>
              <a:rPr lang="pt-BR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CF art. 40, </a:t>
            </a:r>
            <a:r>
              <a:rPr lang="pt-BR" b="1" dirty="0" smtClean="0">
                <a:solidFill>
                  <a:srgbClr val="0000FF"/>
                </a:solidFill>
                <a:latin typeface="+mj-lt"/>
              </a:rPr>
              <a:t>§ 4º.</a:t>
            </a:r>
            <a:r>
              <a:rPr lang="pt-BR" b="1" dirty="0" smtClean="0">
                <a:latin typeface="+mj-lt"/>
              </a:rPr>
              <a:t> É vedada a adoção de requisitos e critérios diferenciados para a concessão de aposentadoria aos abrangidos pelo regime de que trata este artigo, ressalvados, nos termos definidos em leis complementares, os casos de servidores:</a:t>
            </a:r>
          </a:p>
          <a:p>
            <a:pPr marL="396000" indent="-457200" algn="just">
              <a:spcBef>
                <a:spcPct val="30000"/>
              </a:spcBef>
              <a:buNone/>
              <a:tabLst>
                <a:tab pos="290513" algn="l"/>
              </a:tabLst>
            </a:pPr>
            <a:r>
              <a:rPr lang="en-US" b="1" dirty="0" smtClean="0">
                <a:latin typeface="+mj-lt"/>
              </a:rPr>
              <a:t>		</a:t>
            </a:r>
            <a:r>
              <a:rPr lang="pt-BR" b="1" dirty="0" smtClean="0">
                <a:solidFill>
                  <a:srgbClr val="0000FF"/>
                </a:solidFill>
                <a:latin typeface="+mj-lt"/>
              </a:rPr>
              <a:t>I - portadores de deficiência;</a:t>
            </a:r>
          </a:p>
          <a:p>
            <a:pPr marL="396000" indent="-457200" algn="just">
              <a:spcBef>
                <a:spcPct val="30000"/>
              </a:spcBef>
              <a:buNone/>
              <a:tabLst>
                <a:tab pos="290513" algn="l"/>
              </a:tabLst>
            </a:pPr>
            <a:r>
              <a:rPr lang="en-US" b="1" dirty="0" smtClean="0">
                <a:solidFill>
                  <a:srgbClr val="0000FF"/>
                </a:solidFill>
                <a:latin typeface="+mj-lt"/>
              </a:rPr>
              <a:t>		</a:t>
            </a:r>
            <a:r>
              <a:rPr lang="pt-BR" b="1" dirty="0" smtClean="0">
                <a:solidFill>
                  <a:srgbClr val="0000FF"/>
                </a:solidFill>
                <a:latin typeface="+mj-lt"/>
              </a:rPr>
              <a:t>II - que exerçam atividades de risco;</a:t>
            </a:r>
          </a:p>
          <a:p>
            <a:pPr marL="396000" indent="-457200" algn="just">
              <a:spcBef>
                <a:spcPct val="30000"/>
              </a:spcBef>
              <a:buNone/>
              <a:tabLst>
                <a:tab pos="290513" algn="l"/>
              </a:tabLst>
            </a:pPr>
            <a:r>
              <a:rPr lang="pt-BR" b="1" dirty="0" smtClean="0">
                <a:solidFill>
                  <a:srgbClr val="0000FF"/>
                </a:solidFill>
                <a:latin typeface="+mj-lt"/>
              </a:rPr>
              <a:t>		III - cujas atividades sejam exercidas sob condições especiais que prejudiquem a saúde ou a integridade física.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sz="2800" b="1" dirty="0" smtClean="0">
                <a:latin typeface="+mj-lt"/>
                <a:cs typeface="Arial" charset="0"/>
              </a:rPr>
              <a:t>	- Regulamentação do texto Constitucional???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476672"/>
            <a:ext cx="903605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2800" dirty="0" smtClean="0">
                <a:solidFill>
                  <a:srgbClr val="0000FF"/>
                </a:solidFill>
              </a:rPr>
              <a:t>LEI COMPLEMENTAR Nº 142, DE 8/5/2013</a:t>
            </a:r>
          </a:p>
          <a:p>
            <a:pPr algn="just"/>
            <a:r>
              <a:rPr lang="pt-BR" sz="2800" dirty="0" smtClean="0"/>
              <a:t>Art. 10.  A redução do tempo de contribuição prevista nesta Lei Complementar não poderá ser acumulada, no tocante ao mesmo período contributivo, com a redução assegurada aos casos de atividades exercidas sob condições especiais que prejudiquem a saúde ou a integridade física. 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>
                <a:solidFill>
                  <a:srgbClr val="0000FF"/>
                </a:solidFill>
              </a:rPr>
              <a:t>Art. 11.  Esta Lei Complementar entra em vigor após decorridos 6 (seis) meses de sua publicação oficial. </a:t>
            </a:r>
            <a:r>
              <a:rPr lang="pt-BR" sz="2800" smtClean="0"/>
              <a:t>(novembro/2013</a:t>
            </a:r>
            <a:r>
              <a:rPr lang="pt-BR" sz="2800" dirty="0" smtClean="0"/>
              <a:t>)</a:t>
            </a:r>
          </a:p>
          <a:p>
            <a:pPr marL="342900" indent="-342900" algn="ctr"/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476672"/>
            <a:ext cx="9036050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2800" dirty="0" smtClean="0">
                <a:solidFill>
                  <a:srgbClr val="0000FF"/>
                </a:solidFill>
              </a:rPr>
              <a:t>MI APOSENTADORIA ESPECIAL DEFICIENTE</a:t>
            </a:r>
          </a:p>
          <a:p>
            <a:pPr marL="342900" indent="-342900" algn="ctr"/>
            <a:endParaRPr lang="pt-BR" sz="2800" dirty="0" smtClean="0"/>
          </a:p>
          <a:p>
            <a:pPr marL="342900" indent="-342900" algn="just"/>
            <a:r>
              <a:rPr lang="pt-BR" sz="2800" dirty="0" smtClean="0"/>
              <a:t>	</a:t>
            </a:r>
            <a:r>
              <a:rPr lang="pt-BR" sz="2800" dirty="0" smtClean="0">
                <a:solidFill>
                  <a:srgbClr val="0000FF"/>
                </a:solidFill>
              </a:rPr>
              <a:t>STF. PLENÁRIO. SEGUNDO AG.REG. NO MANDADO DE INJUNÇÃO 3.215 DISTRITO. REL. MIN. CELSO DE MELO. DJe 10/06/2013.</a:t>
            </a:r>
          </a:p>
          <a:p>
            <a:pPr marL="342900" indent="-342900" algn="ctr"/>
            <a:r>
              <a:rPr lang="pt-BR" sz="2800" dirty="0" smtClean="0">
                <a:solidFill>
                  <a:srgbClr val="0000FF"/>
                </a:solidFill>
              </a:rPr>
              <a:t> </a:t>
            </a:r>
            <a:r>
              <a:rPr lang="pt-BR" sz="2800" dirty="0" smtClean="0">
                <a:solidFill>
                  <a:srgbClr val="C00000"/>
                </a:solidFill>
              </a:rPr>
              <a:t>CONCEDIDO P/APLICAR O ART. 57 DA LEI 8.213/91</a:t>
            </a:r>
          </a:p>
          <a:p>
            <a:pPr marL="342900" indent="-342900" algn="just"/>
            <a:r>
              <a:rPr lang="pt-BR" sz="2800" dirty="0" smtClean="0"/>
              <a:t>-	</a:t>
            </a:r>
            <a:r>
              <a:rPr lang="pt-BR" sz="2500" dirty="0" smtClean="0"/>
              <a:t>SERVIDOR PÚBLICO PORTADOR DE NECESSIDADES ESPECIAIS – DIREITO PÚBLICO SUBJETIVO À APOSENTADORIA ESPECIAL (CF, ART. 40, § 4º) – INJUSTA FRUSTRAÇÃO DESSE DIREITO EM DECORRÊNCIA DE INCONSTITUCIONAL, PROLONGADA E LESIVA OMISSÃO IMPUTÁVEL A ÓRGÃOS ESTATAIS DA UNIÃO.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476672"/>
            <a:ext cx="9036050" cy="293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endParaRPr lang="pt-BR" sz="4000" b="1" dirty="0" smtClean="0"/>
          </a:p>
          <a:p>
            <a:pPr marL="342900" indent="-342900" algn="ctr"/>
            <a:endParaRPr lang="pt-BR" sz="4000" dirty="0" smtClean="0"/>
          </a:p>
          <a:p>
            <a:pPr marL="342900" indent="-342900" algn="ctr"/>
            <a:endParaRPr lang="pt-BR" sz="4000" dirty="0" smtClean="0"/>
          </a:p>
          <a:p>
            <a:pPr marL="342900" indent="-342900" algn="ctr"/>
            <a:r>
              <a:rPr lang="pt-BR" sz="4000" dirty="0" smtClean="0">
                <a:solidFill>
                  <a:srgbClr val="3333CC"/>
                </a:solidFill>
                <a:latin typeface="Bookman Old Style" pitchFamily="18" charset="0"/>
              </a:rPr>
              <a:t>Muito Obrigado!</a:t>
            </a:r>
          </a:p>
          <a:p>
            <a:pPr marL="342900" indent="-342900" algn="ctr"/>
            <a:endParaRPr lang="pt-BR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936625"/>
          </a:xfrm>
        </p:spPr>
        <p:txBody>
          <a:bodyPr/>
          <a:lstStyle/>
          <a:p>
            <a:pPr algn="ctr"/>
            <a:r>
              <a:rPr lang="pt-BR" sz="3400" b="1" dirty="0" smtClean="0"/>
              <a:t>Atividade Especial - RPPS</a:t>
            </a:r>
          </a:p>
        </p:txBody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>
          <a:xfrm>
            <a:off x="0" y="1484784"/>
            <a:ext cx="9144000" cy="5128319"/>
          </a:xfrm>
        </p:spPr>
        <p:txBody>
          <a:bodyPr/>
          <a:lstStyle/>
          <a:p>
            <a:pPr marL="396000" indent="-457200" algn="just">
              <a:spcBef>
                <a:spcPct val="30000"/>
              </a:spcBef>
              <a:buNone/>
              <a:tabLst>
                <a:tab pos="290513" algn="l"/>
              </a:tabLst>
            </a:pPr>
            <a:r>
              <a:rPr lang="pt-BR" b="1" dirty="0" smtClean="0">
                <a:solidFill>
                  <a:srgbClr val="0070C0"/>
                </a:solidFill>
              </a:rPr>
              <a:t>		</a:t>
            </a:r>
            <a:r>
              <a:rPr lang="pt-BR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CF art. 40.       </a:t>
            </a:r>
            <a:r>
              <a:rPr lang="pt-BR" sz="2800" b="1" dirty="0" smtClean="0">
                <a:solidFill>
                  <a:srgbClr val="C00000"/>
                </a:solidFill>
                <a:latin typeface="+mj-lt"/>
              </a:rPr>
              <a:t>Aplicação integrativa</a:t>
            </a:r>
            <a:endParaRPr lang="pt-BR" sz="2800" b="1" dirty="0" smtClean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marL="396000" indent="-457200" algn="just">
              <a:spcBef>
                <a:spcPct val="30000"/>
              </a:spcBef>
              <a:buNone/>
              <a:tabLst>
                <a:tab pos="290513" algn="l"/>
              </a:tabLst>
            </a:pPr>
            <a:r>
              <a:rPr lang="pt-BR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		</a:t>
            </a:r>
            <a:r>
              <a:rPr lang="pt-BR" b="1" dirty="0" smtClean="0">
                <a:solidFill>
                  <a:srgbClr val="0000FF"/>
                </a:solidFill>
                <a:latin typeface="+mj-lt"/>
              </a:rPr>
              <a:t>§ </a:t>
            </a:r>
            <a:r>
              <a:rPr lang="pt-BR" sz="2800" b="1" dirty="0" smtClean="0">
                <a:solidFill>
                  <a:srgbClr val="0000FF"/>
                </a:solidFill>
                <a:latin typeface="+mj-lt"/>
              </a:rPr>
              <a:t>12 </a:t>
            </a:r>
            <a:r>
              <a:rPr lang="pt-BR" sz="2800" b="1" dirty="0" smtClean="0">
                <a:latin typeface="+mj-lt"/>
              </a:rPr>
              <a:t>- Além do disposto neste artigo, o regime de previdência dos servidores públicos titulares de cargo efetivo observará, no que couber, os requisitos e critérios fixados para o regime geral de previdência social. (Incluído pela Emenda Constitucional nº 20, de 15/12/98) </a:t>
            </a:r>
          </a:p>
          <a:p>
            <a:pPr marL="396000" indent="-457200" algn="just">
              <a:spcBef>
                <a:spcPct val="30000"/>
              </a:spcBef>
              <a:buNone/>
              <a:tabLst>
                <a:tab pos="290513" algn="l"/>
              </a:tabLst>
            </a:pPr>
            <a:r>
              <a:rPr lang="pt-BR" sz="2800" b="1" dirty="0" smtClean="0">
                <a:latin typeface="+mj-lt"/>
              </a:rPr>
              <a:t>		</a:t>
            </a:r>
            <a:endParaRPr lang="pt-BR" sz="2800" b="1" dirty="0" smtClean="0">
              <a:latin typeface="+mj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/>
          </p:cNvSpPr>
          <p:nvPr>
            <p:ph type="title"/>
          </p:nvPr>
        </p:nvSpPr>
        <p:spPr>
          <a:xfrm>
            <a:off x="457200" y="260649"/>
            <a:ext cx="8229600" cy="864095"/>
          </a:xfrm>
        </p:spPr>
        <p:txBody>
          <a:bodyPr/>
          <a:lstStyle/>
          <a:p>
            <a:pPr algn="ctr"/>
            <a:r>
              <a:rPr lang="pt-BR" sz="3400" b="1" dirty="0" smtClean="0"/>
              <a:t>Atividade Especial - RGPS</a:t>
            </a:r>
          </a:p>
        </p:txBody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>
          <a:xfrm>
            <a:off x="0" y="1268761"/>
            <a:ext cx="9144000" cy="505584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b="1" dirty="0" smtClean="0">
                <a:solidFill>
                  <a:srgbClr val="0070C0"/>
                </a:solidFill>
              </a:rPr>
              <a:t>	</a:t>
            </a:r>
            <a:r>
              <a:rPr lang="pt-BR" sz="2800" b="1" dirty="0" smtClean="0">
                <a:solidFill>
                  <a:srgbClr val="0000FF"/>
                </a:solidFill>
                <a:latin typeface="+mj-lt"/>
                <a:cs typeface="Arial" charset="0"/>
              </a:rPr>
              <a:t>CF:</a:t>
            </a:r>
            <a:r>
              <a:rPr lang="pt-BR" b="1" dirty="0" smtClean="0">
                <a:latin typeface="+mj-lt"/>
                <a:cs typeface="Arial" charset="0"/>
              </a:rPr>
              <a:t> </a:t>
            </a:r>
            <a:r>
              <a:rPr lang="pt-BR" b="1" dirty="0" smtClean="0">
                <a:solidFill>
                  <a:srgbClr val="0000FF"/>
                </a:solidFill>
                <a:latin typeface="+mj-lt"/>
                <a:cs typeface="Arial" charset="0"/>
              </a:rPr>
              <a:t>Art. 201, § 1º</a:t>
            </a:r>
            <a:r>
              <a:rPr lang="pt-BR" b="1" dirty="0" smtClean="0">
                <a:latin typeface="+mj-lt"/>
                <a:cs typeface="Arial" charset="0"/>
              </a:rPr>
              <a:t>:</a:t>
            </a:r>
            <a:r>
              <a:rPr lang="pt-BR" dirty="0" smtClean="0">
                <a:latin typeface="+mj-lt"/>
                <a:cs typeface="Arial" charset="0"/>
              </a:rPr>
              <a:t> </a:t>
            </a:r>
            <a:r>
              <a:rPr lang="pt-BR" b="1" dirty="0" smtClean="0">
                <a:latin typeface="+mj-lt"/>
                <a:cs typeface="Arial" charset="0"/>
              </a:rPr>
              <a:t>Prevê a adoção de requisitos e critérios diferenciados para os casos de atividades especiais que prejudiquem a saúde ou a integridade física e para os segurados portadores de deficiência.</a:t>
            </a:r>
          </a:p>
          <a:p>
            <a:pPr algn="just"/>
            <a:r>
              <a:rPr lang="pt-BR" sz="2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Lei n. 8.213/91 (</a:t>
            </a:r>
            <a:r>
              <a:rPr lang="pt-BR" sz="2800" b="1" dirty="0" err="1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arts</a:t>
            </a:r>
            <a:r>
              <a:rPr lang="pt-BR" sz="2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. 57 e 58)</a:t>
            </a:r>
            <a:r>
              <a:rPr lang="pt-BR" sz="2800" b="1" dirty="0" smtClean="0">
                <a:latin typeface="+mj-lt"/>
                <a:cs typeface="Times New Roman" pitchFamily="18" charset="0"/>
              </a:rPr>
              <a:t>: </a:t>
            </a:r>
            <a:r>
              <a:rPr lang="pt-BR" b="1" dirty="0" smtClean="0">
                <a:latin typeface="+mj-lt"/>
                <a:cs typeface="Times New Roman" pitchFamily="18" charset="0"/>
              </a:rPr>
              <a:t>Prevê a redução do tempo necessário à inativação e a contagem do tempo especial com acréscimo compensatório em caso de conversão.</a:t>
            </a:r>
          </a:p>
          <a:p>
            <a:pPr algn="just"/>
            <a:r>
              <a:rPr lang="pt-BR" sz="2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Lei Complementar n. 142, de 08.05.2013: </a:t>
            </a:r>
            <a:r>
              <a:rPr lang="pt-BR" b="1" dirty="0" smtClean="0">
                <a:latin typeface="+mj-lt"/>
              </a:rPr>
              <a:t>Regulamenta o § 1</a:t>
            </a:r>
            <a:r>
              <a:rPr lang="pt-BR" b="1" u="sng" baseline="30000" dirty="0" smtClean="0">
                <a:latin typeface="+mj-lt"/>
              </a:rPr>
              <a:t>o</a:t>
            </a:r>
            <a:r>
              <a:rPr lang="pt-BR" b="1" dirty="0" smtClean="0">
                <a:latin typeface="+mj-lt"/>
              </a:rPr>
              <a:t> do art. 201 da Constituição Federal, no tocante à aposentadoria da pessoa com deficiência segurada do Regime Geral de Previdência Social - RGPS.</a:t>
            </a:r>
            <a:endParaRPr lang="pt-BR" b="1" dirty="0" smtClean="0">
              <a:latin typeface="+mj-lt"/>
              <a:cs typeface="Times New Roman" pitchFamily="18" charset="0"/>
            </a:endParaRPr>
          </a:p>
          <a:p>
            <a:pPr algn="just"/>
            <a:endParaRPr lang="pt-BR" sz="2800" b="1" dirty="0" smtClean="0">
              <a:latin typeface="+mj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6613"/>
            <a:ext cx="9144000" cy="936203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pt-BR" sz="3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RGPS - APOSENTADORIA ESPECIAL</a:t>
            </a:r>
            <a:br>
              <a:rPr lang="pt-BR" sz="3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t-BR" sz="3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Art. 57 da Lei n. 8.213/91 </a:t>
            </a:r>
            <a:endParaRPr lang="pt-BR" sz="3400" dirty="0" smtClean="0"/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9144000" cy="4724400"/>
          </a:xfrm>
        </p:spPr>
        <p:txBody>
          <a:bodyPr/>
          <a:lstStyle/>
          <a:p>
            <a:pPr marL="457200" indent="-457200" algn="just">
              <a:tabLst>
                <a:tab pos="290513" algn="l"/>
              </a:tabLst>
            </a:pPr>
            <a:r>
              <a:rPr lang="pt-BR" sz="2800" b="1" dirty="0" smtClean="0">
                <a:latin typeface="Verdana" pitchFamily="34" charset="0"/>
              </a:rPr>
              <a:t>Requisitos: 15, 20 ou 25 anos de atividade especial  (Dec. 3.048/99 - anexo IV) + carência - 180 meses.</a:t>
            </a:r>
          </a:p>
          <a:p>
            <a:pPr marL="457200" indent="-457200" algn="just">
              <a:tabLst>
                <a:tab pos="290513" algn="l"/>
              </a:tabLst>
            </a:pPr>
            <a:endParaRPr lang="en-US" sz="2800" b="1" dirty="0" smtClean="0">
              <a:latin typeface="Verdana" pitchFamily="34" charset="0"/>
            </a:endParaRPr>
          </a:p>
          <a:p>
            <a:pPr marL="457200" indent="-457200" algn="just">
              <a:tabLst>
                <a:tab pos="290513" algn="l"/>
              </a:tabLst>
            </a:pPr>
            <a:r>
              <a:rPr lang="en-US" sz="2800" b="1" dirty="0" smtClean="0">
                <a:latin typeface="Verdana" pitchFamily="34" charset="0"/>
              </a:rPr>
              <a:t>NÃO EXIGE IDADE MÍNIMA</a:t>
            </a:r>
          </a:p>
          <a:p>
            <a:pPr marL="457200" indent="-457200" algn="just">
              <a:tabLst>
                <a:tab pos="290513" algn="l"/>
              </a:tabLst>
            </a:pPr>
            <a:endParaRPr lang="pt-BR" sz="2800" b="1" dirty="0" smtClean="0">
              <a:latin typeface="Verdana" pitchFamily="34" charset="0"/>
            </a:endParaRPr>
          </a:p>
          <a:p>
            <a:pPr marL="457200" indent="-457200" algn="just">
              <a:tabLst>
                <a:tab pos="290513" algn="l"/>
              </a:tabLst>
            </a:pPr>
            <a:r>
              <a:rPr lang="pt-BR" sz="2800" b="1" dirty="0" smtClean="0">
                <a:latin typeface="Verdana" pitchFamily="34" charset="0"/>
              </a:rPr>
              <a:t>RMI: 100 % do salário de benefício.</a:t>
            </a:r>
          </a:p>
          <a:p>
            <a:pPr marL="457200" indent="-457200" algn="just">
              <a:tabLst>
                <a:tab pos="290513" algn="l"/>
              </a:tabLst>
            </a:pPr>
            <a:endParaRPr lang="en-US" sz="2800" b="1" dirty="0" smtClean="0">
              <a:latin typeface="Verdana" pitchFamily="34" charset="0"/>
            </a:endParaRPr>
          </a:p>
          <a:p>
            <a:pPr marL="457200" indent="-457200" algn="just">
              <a:tabLst>
                <a:tab pos="290513" algn="l"/>
              </a:tabLst>
            </a:pPr>
            <a:r>
              <a:rPr lang="en-US" sz="2800" b="1" dirty="0" smtClean="0">
                <a:latin typeface="Verdana" pitchFamily="34" charset="0"/>
              </a:rPr>
              <a:t>NÃO INCIDE O FATOR PREVIDENCIÁRIO</a:t>
            </a:r>
            <a:endParaRPr lang="pt-BR" sz="2800" b="1" dirty="0" smtClean="0">
              <a:latin typeface="Verdana" pitchFamily="34" charset="0"/>
            </a:endParaRPr>
          </a:p>
          <a:p>
            <a:pPr algn="just" eaLnBrk="1" hangingPunct="1">
              <a:lnSpc>
                <a:spcPct val="120000"/>
              </a:lnSpc>
            </a:pPr>
            <a:endParaRPr lang="pt-BR" sz="2700" b="1" dirty="0" smtClean="0">
              <a:latin typeface="Arial" charset="0"/>
              <a:cs typeface="Arial" charset="0"/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0A2782-6D7D-4B31-BDF2-4337F658B715}" type="slidenum">
              <a:rPr lang="pt-BR"/>
              <a:pPr>
                <a:defRPr/>
              </a:pPr>
              <a:t>5</a:t>
            </a:fld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67544" y="549275"/>
            <a:ext cx="8676456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3400" dirty="0" smtClean="0">
                <a:solidFill>
                  <a:srgbClr val="0000CC"/>
                </a:solidFill>
              </a:rPr>
              <a:t>MANDADO INJUNÇÃO –STF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800" dirty="0" smtClean="0"/>
              <a:t>		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400" dirty="0" smtClean="0"/>
              <a:t>		</a:t>
            </a:r>
            <a:r>
              <a:rPr lang="pt-BR" sz="2800" dirty="0" smtClean="0"/>
              <a:t>MI 721-7/DF: </a:t>
            </a:r>
            <a:r>
              <a:rPr lang="pt-BR" sz="2800" dirty="0" smtClean="0">
                <a:solidFill>
                  <a:srgbClr val="0000FF"/>
                </a:solidFill>
              </a:rPr>
              <a:t>o Plenário do STF fixou o entendimento de que, evidenciada a mora legislativa em disciplinar a aposentadoria especial do servidor público prevista no art. 40, § 4º, da Lei Maior, se impõe a adoção supletiva, via pronunciamento judicial, da disciplina própria do Regime Geral da Previdência Social, a teor do art. 57 da Lei 8.213/1991</a:t>
            </a:r>
            <a:r>
              <a:rPr lang="pt-BR" sz="2800" dirty="0" smtClean="0"/>
              <a:t>. (Plenário, em 30.08.2007)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-252536" y="549275"/>
            <a:ext cx="9396536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3400" dirty="0" smtClean="0">
                <a:solidFill>
                  <a:srgbClr val="0000CC"/>
                </a:solidFill>
              </a:rPr>
              <a:t>MANDADO INJUNÇÃO –STF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800" dirty="0" smtClean="0"/>
              <a:t>		</a:t>
            </a:r>
            <a:r>
              <a:rPr lang="pt-BR" sz="2400" dirty="0" smtClean="0"/>
              <a:t>APOSENTADORIA ESPECIAL DE SERVIDOR PÚBLICO. ART. 40, § 4º, DA CONSTITUIÇÃO FEDERAL, APLICAÇÃO DAS NORMAS DO REGIME GERAL DE PREVIDÊNCIA SOCIAL. AGRAVO DESPROVIDO. 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800" dirty="0" smtClean="0"/>
              <a:t>		1. </a:t>
            </a:r>
            <a:r>
              <a:rPr lang="pt-BR" sz="2800" dirty="0" smtClean="0">
                <a:solidFill>
                  <a:srgbClr val="0000FF"/>
                </a:solidFill>
              </a:rPr>
              <a:t>Segundo a jurisprudência do STF, a omissão legislativa na regulamentação do art. 40, § 4º, da Constituição, deve ser suprida mediante a aplicação das normas do Regime Geral de Previdência Social previstas na Lei 8.213/91 e no Decreto 3.048/99</a:t>
            </a:r>
            <a:r>
              <a:rPr lang="pt-BR" sz="2800" dirty="0" smtClean="0"/>
              <a:t>. </a:t>
            </a:r>
            <a:r>
              <a:rPr lang="pt-BR" sz="2200" dirty="0" smtClean="0"/>
              <a:t>(MI 4771 </a:t>
            </a:r>
            <a:r>
              <a:rPr lang="pt-BR" sz="2200" dirty="0" err="1" smtClean="0"/>
              <a:t>AgR</a:t>
            </a:r>
            <a:r>
              <a:rPr lang="pt-BR" sz="2200" dirty="0" smtClean="0"/>
              <a:t> / DF. Tribunal Pleno. Relator(a):  Min. TEORI ZAVASCKI. DJe 20-06-2013) </a:t>
            </a:r>
          </a:p>
          <a:p>
            <a:pPr algn="just"/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584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3400" dirty="0" smtClean="0">
                <a:solidFill>
                  <a:srgbClr val="0000CC"/>
                </a:solidFill>
              </a:rPr>
              <a:t>MANDADO INJUNÇÃO -STF</a:t>
            </a:r>
          </a:p>
          <a:p>
            <a:endParaRPr lang="pt-BR" sz="2400" dirty="0" smtClean="0"/>
          </a:p>
          <a:p>
            <a:pPr algn="just"/>
            <a:r>
              <a:rPr lang="pt-BR" sz="2800" dirty="0" smtClean="0">
                <a:latin typeface="Verdana" pitchFamily="34" charset="0"/>
              </a:rPr>
              <a:t>APOSENTADORIA ESPECIAL - SERVIDOR PÚBLICO - TRABALHO EM AMBIENTE INSALUBRE - PARÂMETROS. </a:t>
            </a:r>
          </a:p>
          <a:p>
            <a:pPr algn="just"/>
            <a:r>
              <a:rPr lang="pt-BR" sz="2800" dirty="0" smtClean="0">
                <a:solidFill>
                  <a:srgbClr val="0000FF"/>
                </a:solidFill>
                <a:latin typeface="Verdana" pitchFamily="34" charset="0"/>
              </a:rPr>
              <a:t>Os parâmetros alusivos à aposentadoria especial, enquanto não editada a lei exigida pelo texto constitucional, são aqueles contidos na Lei nº 8.213/91, não cabendo mesclar sistemas para, com isso, cogitar-se de idade mínima.</a:t>
            </a:r>
          </a:p>
          <a:p>
            <a:pPr marL="457200" indent="-457200" algn="just">
              <a:lnSpc>
                <a:spcPct val="120000"/>
              </a:lnSpc>
              <a:tabLst>
                <a:tab pos="290513" algn="l"/>
              </a:tabLst>
            </a:pPr>
            <a:r>
              <a:rPr lang="pt-BR" sz="2800" dirty="0" smtClean="0">
                <a:latin typeface="Verdana" pitchFamily="34" charset="0"/>
              </a:rPr>
              <a:t>(STF.MI-758-ED/DF.Plenário, 08.04.2010.)</a:t>
            </a:r>
          </a:p>
          <a:p>
            <a:pPr algn="just"/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40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7950" y="549275"/>
            <a:ext cx="8856663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/>
            <a:r>
              <a:rPr lang="pt-BR" sz="4000" b="1" dirty="0"/>
              <a:t> </a:t>
            </a:r>
            <a:r>
              <a:rPr lang="pt-BR" sz="3400" dirty="0" smtClean="0">
                <a:solidFill>
                  <a:srgbClr val="0000CC"/>
                </a:solidFill>
              </a:rPr>
              <a:t>MANDADO INJUNÇÃO –STF</a:t>
            </a:r>
          </a:p>
          <a:p>
            <a:pPr algn="just"/>
            <a:r>
              <a:rPr lang="pt-BR" sz="2400" dirty="0" smtClean="0"/>
              <a:t>SERVIDOR PÚBLICO CIVIL. APOSENTADORIA ESPECIAL. ART. 40, § 4º, DA CONSTITUIÇÃO DA REPÚBLICA. AFERIÇÃO CONCRETA DOS REQUISITOS PARA O EXERCÍCIO DO DIREITO. COMPETÊNCIA DA AUTORIDADE ADMINISTRATIVA. </a:t>
            </a:r>
            <a:r>
              <a:rPr lang="pt-BR" sz="2400" dirty="0" smtClean="0">
                <a:solidFill>
                  <a:srgbClr val="0000FF"/>
                </a:solidFill>
              </a:rPr>
              <a:t>Não cabe ao Poder Judiciário, em mandado de injunção, substituir-se à autoridade administrativa competente, de molde a aferir o efetivo preenchimento dos requisitos para a jubilação especial do impetrante, senão possibilitar a análise do pedido, indicando a norma aplicável em caráter </a:t>
            </a:r>
            <a:r>
              <a:rPr lang="pt-BR" sz="2400" dirty="0" err="1" smtClean="0">
                <a:solidFill>
                  <a:srgbClr val="0000FF"/>
                </a:solidFill>
              </a:rPr>
              <a:t>supletório</a:t>
            </a:r>
            <a:r>
              <a:rPr lang="pt-BR" sz="2400" dirty="0" smtClean="0">
                <a:solidFill>
                  <a:srgbClr val="0000FF"/>
                </a:solidFill>
              </a:rPr>
              <a:t>.</a:t>
            </a:r>
          </a:p>
          <a:p>
            <a:pPr algn="just"/>
            <a:r>
              <a:rPr lang="pt-BR" sz="2400" dirty="0" smtClean="0"/>
              <a:t>(MI 897 ED / DF. Tribunal Pleno. Relator(a):  Min. ROSA WEBER. DJe 13-06-2013) </a:t>
            </a:r>
          </a:p>
          <a:p>
            <a:pPr algn="just"/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Escritório Clássic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ux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1_Fluxo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lstício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2.xml><?xml version="1.0" encoding="utf-8"?>
<a:themeOverride xmlns:a="http://schemas.openxmlformats.org/drawingml/2006/main">
  <a:clrScheme name="Solstício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3.xml><?xml version="1.0" encoding="utf-8"?>
<a:themeOverride xmlns:a="http://schemas.openxmlformats.org/drawingml/2006/main">
  <a:clrScheme name="Solstício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4.xml><?xml version="1.0" encoding="utf-8"?>
<a:themeOverride xmlns:a="http://schemas.openxmlformats.org/drawingml/2006/main">
  <a:clrScheme name="Solstício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17309</TotalTime>
  <Words>438</Words>
  <Application>Microsoft Office PowerPoint</Application>
  <PresentationFormat>Apresentação na tela (4:3)</PresentationFormat>
  <Paragraphs>105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22</vt:i4>
      </vt:variant>
    </vt:vector>
  </HeadingPairs>
  <TitlesOfParts>
    <vt:vector size="24" baseType="lpstr">
      <vt:lpstr>Fluxo</vt:lpstr>
      <vt:lpstr>1_Fluxo</vt:lpstr>
      <vt:lpstr> 47º Congresso Nacional ABIPEM </vt:lpstr>
      <vt:lpstr>Atividade Especial - RPPS</vt:lpstr>
      <vt:lpstr>Atividade Especial - RPPS</vt:lpstr>
      <vt:lpstr>Atividade Especial - RGPS</vt:lpstr>
      <vt:lpstr>RGPS - APOSENTADORIA ESPECIAL Art. 57 da Lei n. 8.213/91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PENSÃO POR MORTE E AUXÍLIO-RECLUSÃO</dc:title>
  <dc:subject>BENEFÍCIOS PREVIDENCIÁRIOS</dc:subject>
  <dc:creator>DANIEL MACHADO DA ROCHA</dc:creator>
  <cp:lastModifiedBy>Admin</cp:lastModifiedBy>
  <cp:revision>1523</cp:revision>
  <cp:lastPrinted>1999-04-14T20:50:11Z</cp:lastPrinted>
  <dcterms:created xsi:type="dcterms:W3CDTF">1997-08-04T22:40:18Z</dcterms:created>
  <dcterms:modified xsi:type="dcterms:W3CDTF">2013-07-04T01:18:18Z</dcterms:modified>
</cp:coreProperties>
</file>